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8" r:id="rId3"/>
    <p:sldId id="259" r:id="rId4"/>
    <p:sldId id="261" r:id="rId5"/>
    <p:sldId id="260" r:id="rId6"/>
    <p:sldId id="262" r:id="rId7"/>
    <p:sldId id="270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 snapToGrid="0" snapToObjects="1">
      <p:cViewPr>
        <p:scale>
          <a:sx n="46" d="100"/>
          <a:sy n="46" d="100"/>
        </p:scale>
        <p:origin x="-1968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0716E-55DE-7E44-8226-AE9950BEF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07F137-6F60-2549-A4A1-1A0091F9F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0B00E7-372D-5A43-BDC0-4EEEF3C7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AB1B-2698-E740-B799-D94F368278F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91093C-74B8-D24D-BF2B-79816F43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E555BC-CEC9-104A-B55D-14188E82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AE0-8127-A940-AF2A-430846EB3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0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920733-0A8D-9642-97F2-18FD212A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2365EC-4FBB-4944-90E4-0719360D2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0B66D1-5FE0-0443-860B-331FA5FD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AB1B-2698-E740-B799-D94F368278F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1C6B71-4D01-DB4A-92E5-A86AC9E1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06156E-8B90-2C40-91F5-ADD08A58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AE0-8127-A940-AF2A-430846EB3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0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A7A2968-92E3-8C4A-A515-A878AC1B1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963B79-9796-324C-A567-3662D797A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A7644C-6EDD-5E43-9F03-326FF9CAF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AB1B-2698-E740-B799-D94F368278F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5A5619-6A96-7245-95FC-0F981E06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AA0191-41EF-5B46-90B3-5070E657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AE0-8127-A940-AF2A-430846EB3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9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23CC01-DA9B-914B-A4F3-16C33F4E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7D8938-284F-F04A-B456-67754D108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0A4916-E1F3-4B43-8666-C2C1EF91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AB1B-2698-E740-B799-D94F368278F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279D56-A776-1D40-8428-EF8D16440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F7F193-935A-894F-8DD1-E76A4F11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AE0-8127-A940-AF2A-430846EB3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6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E177F2-CAFF-D44A-88A9-B83FB311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FEF16E-F6DA-A946-BAC8-3BA948A93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E9242C-9888-6B41-BD43-DD7BCB12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AB1B-2698-E740-B799-D94F368278F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7A80DD-68F7-CD40-89CF-D61EE286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C6596C-15A4-704C-8481-C6D27AE9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AE0-8127-A940-AF2A-430846EB3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0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F03725-1D32-764C-B1EC-DDEAC39D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AC9AC7-F015-0849-B726-003FE20A4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90F331-0316-B742-A203-9C6B6AC45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12F770-12B0-5D4F-9EF5-A0EF3A36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AB1B-2698-E740-B799-D94F368278F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922DE0-1531-3E4F-8BED-D5A4665F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8B13B1-06D9-C24F-AB4C-EE38BCF6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AE0-8127-A940-AF2A-430846EB3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47A349-134B-1B43-A4D5-20FE6980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3C6371-D8AB-3A44-902D-54E60BF8C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16B3F4-1281-9B4A-AC66-55AB706D0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7A3BA1-EC81-BA4B-A20B-9BBD386D8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3E59926-6A62-1E42-A006-330EDE78F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93C945D-2E14-7543-AC8B-2AFB52F3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AB1B-2698-E740-B799-D94F368278F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5C00BBC-1D01-804E-A0B6-635DC240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D938AD2-CD9A-524C-AA08-6B2CC811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AE0-8127-A940-AF2A-430846EB3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5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2DC142-19E6-CE43-BAC8-4355DFB9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1F56AA9-CFAD-954F-A3F5-55B4E53A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AB1B-2698-E740-B799-D94F368278F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8A4BD8-0EB9-FD4B-AAD6-6C453F59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C721A35-22AE-C54C-9F20-C177A73E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AE0-8127-A940-AF2A-430846EB3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6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C7946B-363C-F048-85CE-6803B491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AB1B-2698-E740-B799-D94F368278F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F198F46-9D0B-0A4D-BF37-2D5E46BF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1DE47B-4A7C-D348-9D2D-24763D26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AE0-8127-A940-AF2A-430846EB3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8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7B8B0C-1811-294E-AA6E-21D6292C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DB3B83-D301-584D-84E7-32517F46B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DEBE6DC-4D18-F841-98E9-1A9866582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09A098-EFA2-A64B-9747-937B595F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AB1B-2698-E740-B799-D94F368278F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02DDCF-26AD-484E-9A53-5B5A1E1C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1842F02-7290-EE4A-8DF0-F6BB53B9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AE0-8127-A940-AF2A-430846EB3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6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16E726-08B5-F045-A03F-18094A75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320214A-5749-8245-9210-FB23A952E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141079-A3B2-7148-80B3-DC707148F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6F069A-0E1C-A345-9C20-18CB718F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AB1B-2698-E740-B799-D94F368278F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0ADB2F-1C7C-1249-9EC8-01551A4A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4379D7-CC6E-2046-A959-6CC3C28D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AE0-8127-A940-AF2A-430846EB3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6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C2912DF-15E8-EA4B-B65A-81C707BB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FDDDB5-9A6C-F94D-B4B0-105FFDB63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FB45CD-CEDA-4A40-AE0E-4190677C8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AB1B-2698-E740-B799-D94F368278F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6D4793-5997-224C-AF17-A59C580BE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8827B-DB43-7149-B4E6-0BBD328B9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35AE0-8127-A940-AF2A-430846EB3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6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D26UIWLakb0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C841wEogE4U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GSu7BGbyJqc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Identify these TV/movie litigators (and sidekicks) … and </a:t>
            </a:r>
            <a:r>
              <a:rPr lang="en-US" b="1" smtClean="0"/>
              <a:t>you may win </a:t>
            </a:r>
            <a:r>
              <a:rPr lang="en-US" b="1" dirty="0" smtClean="0"/>
              <a:t>a prize!</a:t>
            </a:r>
            <a:endParaRPr lang="en-US" b="1" dirty="0"/>
          </a:p>
        </p:txBody>
      </p:sp>
      <p:pic>
        <p:nvPicPr>
          <p:cNvPr id="2050" name="Picture 2" descr="\\legalservices.ma\files\WMLS\Home\lwoodruff\Desktop\08-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30" y="1728435"/>
            <a:ext cx="1901205" cy="261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legalservices.ma\files\WMLS\Home\lwoodruff\Desktop\s-l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03" y="1786745"/>
            <a:ext cx="2053846" cy="255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legalservices.ma\files\WMLS\Home\lwoodruff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07" y="1825625"/>
            <a:ext cx="1569177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legalservices.ma\files\WMLS\Home\lwoodruff\Desktop\MV5BZDQxODgxMzktNTZlYi00YmJhLThmYTMtNjM0OGVhZGIyODMxXkEyXkFqcGdeQXVyNjUxMjc1OTM@._V1_SY100_CR42,0,100,100_AL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964" y="2057400"/>
            <a:ext cx="2015836" cy="201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legalservices.ma\files\WMLS\Home\lwoodruff\Desktop\Alicia_Florrick,_The_Good_Wife_Season_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50" y="3657600"/>
            <a:ext cx="1953937" cy="293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2" y="4073236"/>
            <a:ext cx="3461609" cy="251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98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1C50C2-2C35-7347-A732-F2D98DB3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600200"/>
            <a:ext cx="3932237" cy="10572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1FD167-B105-4142-B5D5-3F8B6FC16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r>
              <a:rPr lang="en-US" sz="3200" b="1" dirty="0"/>
              <a:t>ADA Jack McCoy:</a:t>
            </a:r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“</a:t>
            </a:r>
            <a:r>
              <a:rPr lang="en-US" sz="3200" dirty="0">
                <a:highlight>
                  <a:srgbClr val="FFFF00"/>
                </a:highlight>
              </a:rPr>
              <a:t>With all due respect</a:t>
            </a:r>
            <a:r>
              <a:rPr lang="en-US" sz="3200" dirty="0"/>
              <a:t>, your honor, when you change the rules of the game in the middle of a trial...”</a:t>
            </a:r>
          </a:p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="" xmlns:a16="http://schemas.microsoft.com/office/drawing/2014/main" id="{61765E4B-2148-B847-8E96-F1F38528B1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75" r="31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997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5761FBE-D670-5F44-AA27-F57F4C3E0299}"/>
              </a:ext>
            </a:extLst>
          </p:cNvPr>
          <p:cNvSpPr/>
          <p:nvPr/>
        </p:nvSpPr>
        <p:spPr>
          <a:xfrm>
            <a:off x="971550" y="700088"/>
            <a:ext cx="96869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Judge Marks: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ighlight>
                  <a:srgbClr val="FFFF00"/>
                </a:highlight>
              </a:rPr>
              <a:t>You're done, Mr. McCoy</a:t>
            </a:r>
            <a:r>
              <a:rPr lang="en-US" sz="2400" dirty="0"/>
              <a:t>!</a:t>
            </a:r>
          </a:p>
          <a:p>
            <a:r>
              <a:rPr lang="en-US" sz="2400" b="1" dirty="0"/>
              <a:t>ADA McCoy: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...there ought to be at least the appearance of impartiality!</a:t>
            </a:r>
          </a:p>
          <a:p>
            <a:r>
              <a:rPr lang="en-US" sz="2400" b="1" dirty="0"/>
              <a:t>Judge Marks: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Officer, place Mr. McCoy </a:t>
            </a:r>
            <a:r>
              <a:rPr lang="en-US" sz="2400" dirty="0">
                <a:highlight>
                  <a:srgbClr val="FFFF00"/>
                </a:highlight>
              </a:rPr>
              <a:t>under arrest for contempt </a:t>
            </a:r>
            <a:r>
              <a:rPr lang="en-US" sz="2400" dirty="0"/>
              <a:t>of this court!</a:t>
            </a:r>
          </a:p>
          <a:p>
            <a:r>
              <a:rPr lang="en-US" sz="2400" b="1" dirty="0"/>
              <a:t>ADA McCoy: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 move for an adjournment so that the People may appeal your honor's ruling!</a:t>
            </a:r>
          </a:p>
          <a:p>
            <a:r>
              <a:rPr lang="en-US" sz="2400" b="1" dirty="0"/>
              <a:t>Judge Marks: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ighlight>
                  <a:srgbClr val="FFFF00"/>
                </a:highlight>
              </a:rPr>
              <a:t>Denied! Cuff him</a:t>
            </a:r>
            <a:r>
              <a:rPr lang="en-US" sz="2400" dirty="0"/>
              <a:t>!</a:t>
            </a:r>
          </a:p>
          <a:p>
            <a:r>
              <a:rPr lang="en-US" sz="2400" dirty="0"/>
              <a:t>[the court officers slap the cuffs on McCoy and escorts him out of the courtroom]</a:t>
            </a:r>
          </a:p>
        </p:txBody>
      </p:sp>
    </p:spTree>
    <p:extLst>
      <p:ext uri="{BB962C8B-B14F-4D97-AF65-F5344CB8AC3E}">
        <p14:creationId xmlns:p14="http://schemas.microsoft.com/office/powerpoint/2010/main" val="236677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B624058A-B0FC-3C4A-82DF-AE543C050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45620"/>
              </p:ext>
            </p:extLst>
          </p:nvPr>
        </p:nvGraphicFramePr>
        <p:xfrm>
          <a:off x="2170198" y="1123527"/>
          <a:ext cx="7851600" cy="4604802"/>
        </p:xfrm>
        <a:graphic>
          <a:graphicData uri="http://schemas.openxmlformats.org/drawingml/2006/table">
            <a:tbl>
              <a:tblPr firstRow="1" firstCol="1" bandRow="1"/>
              <a:tblGrid>
                <a:gridCol w="2629182">
                  <a:extLst>
                    <a:ext uri="{9D8B030D-6E8A-4147-A177-3AD203B41FA5}">
                      <a16:colId xmlns="" xmlns:a16="http://schemas.microsoft.com/office/drawing/2014/main" val="4103874875"/>
                    </a:ext>
                  </a:extLst>
                </a:gridCol>
                <a:gridCol w="2521346">
                  <a:extLst>
                    <a:ext uri="{9D8B030D-6E8A-4147-A177-3AD203B41FA5}">
                      <a16:colId xmlns="" xmlns:a16="http://schemas.microsoft.com/office/drawing/2014/main" val="3117865155"/>
                    </a:ext>
                  </a:extLst>
                </a:gridCol>
                <a:gridCol w="2701072">
                  <a:extLst>
                    <a:ext uri="{9D8B030D-6E8A-4147-A177-3AD203B41FA5}">
                      <a16:colId xmlns="" xmlns:a16="http://schemas.microsoft.com/office/drawing/2014/main" val="4216241653"/>
                    </a:ext>
                  </a:extLst>
                </a:gridCol>
              </a:tblGrid>
              <a:tr h="51808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sng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15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BE YOUR MOST PERSUASIVE SELF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sng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DON’T</a:t>
                      </a:r>
                      <a:r>
                        <a:rPr lang="en-US" sz="1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DISTRACT FROM WHY WE WIN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 IS TO PERSUADE &amp; WIN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3648365"/>
                  </a:ext>
                </a:extLst>
              </a:tr>
              <a:tr h="748137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prepare 15-30 second WWW summary statement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 lost in motion or witness of day &amp; divert message from WWW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Repetition &amp; tying evidence to WWW maximizes persuasiveness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7191111"/>
                  </a:ext>
                </a:extLst>
              </a:tr>
              <a:tr h="51808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Appear prepared &amp; “in your element”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Show nerves (shuffle papers </a:t>
                      </a:r>
                      <a:r>
                        <a:rPr lang="en-US" sz="15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Competence + confidence=credibility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53320733"/>
                  </a:ext>
                </a:extLst>
              </a:tr>
              <a:tr h="51808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Dress professionally (boring is OK)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Dress-to-impress or self-express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upset judge, distract from WWW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3393927"/>
                  </a:ext>
                </a:extLst>
              </a:tr>
              <a:tr h="51808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 all with courtesy &amp; respect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Ignore or speak down to anyone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“nice person” helps you &amp; case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5574816"/>
                  </a:ext>
                </a:extLst>
              </a:tr>
              <a:tr h="748137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aware of physical orientation in room (e.g., sightlines, eye contact) 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 back on judge, witness, jury, or block their sightlines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Respect, factfinder must see evidence, movements</a:t>
                      </a: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emphasis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4753175"/>
                  </a:ext>
                </a:extLst>
              </a:tr>
              <a:tr h="51808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composure &amp; move on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Dwell on adverse ruling/setback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Shows confidence, minimizes damage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7260419"/>
                  </a:ext>
                </a:extLst>
              </a:tr>
              <a:tr h="51808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organization to control flow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Allow adversary to control flow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Shows confidence, supports WWW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085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804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9ADF62-04AA-714F-9A6B-B14687FC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Vincent La Guardia Gambino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66275D6-0C10-9643-9AFA-4756349B0A1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9B90E04-CC6E-D546-BA02-D8A40394C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u="sng" dirty="0"/>
          </a:p>
          <a:p>
            <a:endParaRPr lang="en-US" u="sng" dirty="0"/>
          </a:p>
          <a:p>
            <a:r>
              <a:rPr lang="en-US" dirty="0">
                <a:hlinkClick r:id="rId2"/>
              </a:rPr>
              <a:t>https://www.youtube.com/watch?v=D26UIWLakb0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\\legalservices.ma\files\WMLS\Home\lwoodruff\Desktop\s-l300.jpg">
            <a:extLst>
              <a:ext uri="{FF2B5EF4-FFF2-40B4-BE49-F238E27FC236}">
                <a16:creationId xmlns="" xmlns:a16="http://schemas.microsoft.com/office/drawing/2014/main" id="{99B7B362-9F1C-DB4A-A63F-26499427EE3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9" y="457200"/>
            <a:ext cx="6172200" cy="5843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7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A0FE0C28-F595-8E4B-BC65-4A521F3C5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130714"/>
              </p:ext>
            </p:extLst>
          </p:nvPr>
        </p:nvGraphicFramePr>
        <p:xfrm>
          <a:off x="643467" y="699696"/>
          <a:ext cx="10905068" cy="5458609"/>
        </p:xfrm>
        <a:graphic>
          <a:graphicData uri="http://schemas.openxmlformats.org/drawingml/2006/table">
            <a:tbl>
              <a:tblPr firstRow="1" firstCol="1" bandRow="1"/>
              <a:tblGrid>
                <a:gridCol w="3768427">
                  <a:extLst>
                    <a:ext uri="{9D8B030D-6E8A-4147-A177-3AD203B41FA5}">
                      <a16:colId xmlns="" xmlns:a16="http://schemas.microsoft.com/office/drawing/2014/main" val="1924929604"/>
                    </a:ext>
                  </a:extLst>
                </a:gridCol>
                <a:gridCol w="3407521">
                  <a:extLst>
                    <a:ext uri="{9D8B030D-6E8A-4147-A177-3AD203B41FA5}">
                      <a16:colId xmlns="" xmlns:a16="http://schemas.microsoft.com/office/drawing/2014/main" val="1725817205"/>
                    </a:ext>
                  </a:extLst>
                </a:gridCol>
                <a:gridCol w="3729120">
                  <a:extLst>
                    <a:ext uri="{9D8B030D-6E8A-4147-A177-3AD203B41FA5}">
                      <a16:colId xmlns="" xmlns:a16="http://schemas.microsoft.com/office/drawing/2014/main" val="2839017815"/>
                    </a:ext>
                  </a:extLst>
                </a:gridCol>
              </a:tblGrid>
              <a:tr h="92706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0" u="sng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27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GET THINGS INTO EVIDENCE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368" marR="154368" marT="2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0" u="sng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DON’T</a:t>
                      </a:r>
                      <a:r>
                        <a:rPr lang="en-US" sz="2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FORGET TO DO IT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368" marR="154368" marT="2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 “RECORD” </a:t>
                      </a:r>
                      <a:r>
                        <a:rPr lang="en-US" sz="27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7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JURY &amp; APPEAL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368" marR="154368" marT="2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1987026"/>
                  </a:ext>
                </a:extLst>
              </a:tr>
              <a:tr h="92706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Pretrial </a:t>
                      </a:r>
                      <a:r>
                        <a:rPr lang="en-US" sz="2700" b="0" i="0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stipulation </a:t>
                      </a:r>
                      <a:r>
                        <a:rPr lang="en-US" sz="2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authenticity (maybe)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368" marR="154368" marT="2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Stip</a:t>
                      </a:r>
                      <a:r>
                        <a:rPr lang="en-US" sz="2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if good objection </a:t>
                      </a:r>
                      <a:r>
                        <a:rPr lang="en-US" sz="2700" b="0" i="0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authenticity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368" marR="154368" marT="2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Stips avoid boring witness ID process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368" marR="154368" marT="2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694407"/>
                  </a:ext>
                </a:extLst>
              </a:tr>
              <a:tr h="92706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Decide witness to introduce X with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368" marR="154368" marT="2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Introduce without testimony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368" marR="154368" marT="2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Testimony gives documents life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368" marR="154368" marT="2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2964074"/>
                  </a:ext>
                </a:extLst>
              </a:tr>
              <a:tr h="1750357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for identification, show adverse counsel &amp; lay foundation with witness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368" marR="154368" marT="2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Forget to ask how witness knows what X is (seen it before?)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368" marR="154368" marT="2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Screwing this up </a:t>
                      </a:r>
                      <a:r>
                        <a:rPr lang="en-US" sz="2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sideshow that can frustrate judge &amp; distract from WWW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368" marR="154368" marT="2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2003088"/>
                  </a:ext>
                </a:extLst>
              </a:tr>
              <a:tr h="92706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OFFER EXHIBIT INTO EVIDENCE!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368" marR="154368" marT="2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 on clerk to remind you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368" marR="154368" marT="2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Otherwise, IT’S NOT IN THE RECORD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368" marR="154368" marT="2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9742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170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Closing argument for the defense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www.youtube.com/watch?v=C841wEogE4U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\\legalservices.ma\files\WMLS\Home\lwoodruff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13" y="979285"/>
            <a:ext cx="4594596" cy="488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Cross-exam of Chutney Wyndham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www.youtube.com/watch?v=GSu7BGbyJqc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\\legalservices.ma\files\WMLS\Home\lwoodruff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987425"/>
            <a:ext cx="3067362" cy="49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836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07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ABF4216-FA11-8C40-86FC-8FAD9FFA4A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34970"/>
              </p:ext>
            </p:extLst>
          </p:nvPr>
        </p:nvGraphicFramePr>
        <p:xfrm>
          <a:off x="485775" y="2157413"/>
          <a:ext cx="11186104" cy="4350136"/>
        </p:xfrm>
        <a:graphic>
          <a:graphicData uri="http://schemas.openxmlformats.org/drawingml/2006/table">
            <a:tbl>
              <a:tblPr firstRow="1" firstCol="1" bandRow="1"/>
              <a:tblGrid>
                <a:gridCol w="3774595">
                  <a:extLst>
                    <a:ext uri="{9D8B030D-6E8A-4147-A177-3AD203B41FA5}">
                      <a16:colId xmlns="" xmlns:a16="http://schemas.microsoft.com/office/drawing/2014/main" val="3299901629"/>
                    </a:ext>
                  </a:extLst>
                </a:gridCol>
                <a:gridCol w="3627974">
                  <a:extLst>
                    <a:ext uri="{9D8B030D-6E8A-4147-A177-3AD203B41FA5}">
                      <a16:colId xmlns="" xmlns:a16="http://schemas.microsoft.com/office/drawing/2014/main" val="345648434"/>
                    </a:ext>
                  </a:extLst>
                </a:gridCol>
                <a:gridCol w="3783535">
                  <a:extLst>
                    <a:ext uri="{9D8B030D-6E8A-4147-A177-3AD203B41FA5}">
                      <a16:colId xmlns="" xmlns:a16="http://schemas.microsoft.com/office/drawing/2014/main" val="2892610413"/>
                    </a:ext>
                  </a:extLst>
                </a:gridCol>
              </a:tblGrid>
              <a:tr h="53100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79" marR="128979" marT="179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DON’Ts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79" marR="128979" marT="179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WHYs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79" marR="128979" marT="179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739511"/>
                  </a:ext>
                </a:extLst>
              </a:tr>
              <a:tr h="84289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sng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2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ARRIVE EARLY-ALWAYS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79" marR="128979" marT="179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DON’T</a:t>
                      </a:r>
                      <a:r>
                        <a:rPr lang="en-US" sz="2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BE LATE OR “ON TIME”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79" marR="128979" marT="179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 THE UNEXPECTED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79" marR="128979" marT="179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455466"/>
                  </a:ext>
                </a:extLst>
              </a:tr>
              <a:tr h="505267">
                <a:tc rowSpan="2"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and “your people” (your client, witnesses, &amp; all judge might associate with you or your client)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972" marR="171972" marT="85986" marB="859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 on avoiding security line bc: you’re a lawyer (with bar card), or you’re late, have 7 boxes with you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972" marR="171972" marT="85986" marB="859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“On time” = late for court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79" marR="128979" marT="179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72715678"/>
                  </a:ext>
                </a:extLst>
              </a:tr>
              <a:tr h="125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Minimize stress/maximize confidence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79" marR="128979" marT="179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828144"/>
                  </a:ext>
                </a:extLst>
              </a:tr>
              <a:tr h="121716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day of court, share directions, cell numbers, other logistics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79" marR="128979" marT="179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Allow your people to disrupt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79" marR="128979" marT="179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early &amp; settled shows respect to all in court: judge, staff, other lawyers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79" marR="128979" marT="179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548057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AADAF3-C098-A846-81E0-09B4250B41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00500" y="113133"/>
            <a:ext cx="4195762" cy="20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4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07C8E63A-7E62-644A-9F29-17DCE04CC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732752"/>
              </p:ext>
            </p:extLst>
          </p:nvPr>
        </p:nvGraphicFramePr>
        <p:xfrm>
          <a:off x="1759936" y="643467"/>
          <a:ext cx="8672130" cy="5571070"/>
        </p:xfrm>
        <a:graphic>
          <a:graphicData uri="http://schemas.openxmlformats.org/drawingml/2006/table">
            <a:tbl>
              <a:tblPr firstRow="1" firstCol="1" bandRow="1"/>
              <a:tblGrid>
                <a:gridCol w="2909808">
                  <a:extLst>
                    <a:ext uri="{9D8B030D-6E8A-4147-A177-3AD203B41FA5}">
                      <a16:colId xmlns="" xmlns:a16="http://schemas.microsoft.com/office/drawing/2014/main" val="395236613"/>
                    </a:ext>
                  </a:extLst>
                </a:gridCol>
                <a:gridCol w="2821772">
                  <a:extLst>
                    <a:ext uri="{9D8B030D-6E8A-4147-A177-3AD203B41FA5}">
                      <a16:colId xmlns="" xmlns:a16="http://schemas.microsoft.com/office/drawing/2014/main" val="255464555"/>
                    </a:ext>
                  </a:extLst>
                </a:gridCol>
                <a:gridCol w="2940550">
                  <a:extLst>
                    <a:ext uri="{9D8B030D-6E8A-4147-A177-3AD203B41FA5}">
                      <a16:colId xmlns="" xmlns:a16="http://schemas.microsoft.com/office/drawing/2014/main" val="439441853"/>
                    </a:ext>
                  </a:extLst>
                </a:gridCol>
              </a:tblGrid>
              <a:tr h="8725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sng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LEARN ABOUT “THE COURT” … WELL AHEAD OF TIME</a:t>
                      </a:r>
                      <a:endParaRPr lang="en-US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11" marR="100611" marT="13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sng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DON’T</a:t>
                      </a:r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ASSUME ALL COURTS OPERATE THE SAME WAY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11" marR="100611" marT="13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THEY DON’T!   Expect unique practices, customs, pet peeves …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11" marR="100611" marT="13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7957521"/>
                  </a:ext>
                </a:extLst>
              </a:tr>
              <a:tr h="1409116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 court website, local rules, judge standing order, asking colleagues, &amp; OBSERVING COURT IN SESSION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11" marR="100611" marT="13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Appear without answers to at least 5 basic questions: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11" marR="100611" marT="13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classic lawyer answer to all 5 questions is … IT DEPENDS!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11" marR="100611" marT="13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2960230"/>
                  </a:ext>
                </a:extLst>
              </a:tr>
              <a:tr h="604227">
                <a:tc rowSpan="5"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Introduce yourself to courtroom staff (clerk/</a:t>
                      </a:r>
                      <a:r>
                        <a:rPr lang="en-US" sz="18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asst</a:t>
                      </a:r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court officer, reporter)</a:t>
                      </a:r>
                      <a:endParaRPr lang="en-US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-Make new friends!</a:t>
                      </a:r>
                      <a:endParaRPr lang="en-US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-Ask new friends 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questions</a:t>
                      </a:r>
                      <a:endParaRPr lang="en-US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-Be courteous &amp; respectful</a:t>
                      </a:r>
                      <a:endParaRPr lang="en-US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148" marR="134148" marT="67074" marB="670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 Where do I sit?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11" marR="100611" marT="13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 Left/right, P nearest jury, first dibs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11" marR="100611" marT="13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4643484"/>
                  </a:ext>
                </a:extLst>
              </a:tr>
              <a:tr h="604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 Where do I stand?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11" marR="100611" marT="13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 Counsel tables, podium, other?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11" marR="100611" marT="13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1720036"/>
                  </a:ext>
                </a:extLst>
              </a:tr>
              <a:tr h="604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 Can I move around courtroom? 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11" marR="100611" marT="13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 If ask &amp; judge grants permission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11" marR="100611" marT="13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61415487"/>
                  </a:ext>
                </a:extLst>
              </a:tr>
              <a:tr h="604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4: Who handles exhibits?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11" marR="100611" marT="13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4: 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Clerk takes &amp; hands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witness or judge</a:t>
                      </a:r>
                      <a:endParaRPr lang="en-US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11" marR="100611" marT="13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0563792"/>
                  </a:ext>
                </a:extLst>
              </a:tr>
              <a:tr h="8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What technology can/should/ must I use?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11" marR="100611" marT="13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5: Technology: Elmo, laptop, phone, monitors for judge/counsel/jury</a:t>
                      </a:r>
                      <a:endParaRPr lang="en-US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11" marR="100611" marT="139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0562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78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99EFB7B-8B09-634D-8E37-08DB368AA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925" y="0"/>
            <a:ext cx="9148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2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DB2D217-9117-5045-B461-9A79D9DEC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7" y="436419"/>
            <a:ext cx="10681855" cy="61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7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35939B-996A-3A4F-9A9C-620194FB8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714"/>
            <a:ext cx="12192000" cy="61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4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4CE4EB-66DD-A44D-8D7B-62CF5C98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Differences in Courtroom Technology, Example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F11BFB-B748-1445-995A-0E1484192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54727"/>
            <a:ext cx="5157787" cy="602673"/>
          </a:xfrm>
        </p:spPr>
        <p:txBody>
          <a:bodyPr>
            <a:normAutofit/>
          </a:bodyPr>
          <a:lstStyle/>
          <a:p>
            <a:r>
              <a:rPr lang="en-US" dirty="0" smtClean="0"/>
              <a:t>Worcester Federal Courtrooms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82F69B2-DD88-D746-A219-A929385A5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54727"/>
            <a:ext cx="5183188" cy="602673"/>
          </a:xfrm>
        </p:spPr>
        <p:txBody>
          <a:bodyPr>
            <a:normAutofit/>
          </a:bodyPr>
          <a:lstStyle/>
          <a:p>
            <a:r>
              <a:rPr lang="en-US" dirty="0" smtClean="0"/>
              <a:t>Springfield Federal </a:t>
            </a:r>
            <a:r>
              <a:rPr lang="en-US" dirty="0"/>
              <a:t>C</a:t>
            </a:r>
            <a:r>
              <a:rPr lang="en-US" dirty="0" smtClean="0"/>
              <a:t>ourtrooms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5756564" cy="459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80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\\legalservices.ma\files\WMLS\Home\lwoodruff\Desktop\1280px-WorcesterMassB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87036"/>
            <a:ext cx="11866418" cy="650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34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693724F0-78E7-8F4E-ADBF-CCE0C1F33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374732"/>
              </p:ext>
            </p:extLst>
          </p:nvPr>
        </p:nvGraphicFramePr>
        <p:xfrm>
          <a:off x="1871662" y="1123527"/>
          <a:ext cx="8429625" cy="4604802"/>
        </p:xfrm>
        <a:graphic>
          <a:graphicData uri="http://schemas.openxmlformats.org/drawingml/2006/table">
            <a:tbl>
              <a:tblPr firstRow="1" firstCol="1" bandRow="1"/>
              <a:tblGrid>
                <a:gridCol w="2882568">
                  <a:extLst>
                    <a:ext uri="{9D8B030D-6E8A-4147-A177-3AD203B41FA5}">
                      <a16:colId xmlns="" xmlns:a16="http://schemas.microsoft.com/office/drawing/2014/main" val="3173569007"/>
                    </a:ext>
                  </a:extLst>
                </a:gridCol>
                <a:gridCol w="2646868">
                  <a:extLst>
                    <a:ext uri="{9D8B030D-6E8A-4147-A177-3AD203B41FA5}">
                      <a16:colId xmlns="" xmlns:a16="http://schemas.microsoft.com/office/drawing/2014/main" val="1611382898"/>
                    </a:ext>
                  </a:extLst>
                </a:gridCol>
                <a:gridCol w="2900189">
                  <a:extLst>
                    <a:ext uri="{9D8B030D-6E8A-4147-A177-3AD203B41FA5}">
                      <a16:colId xmlns="" xmlns:a16="http://schemas.microsoft.com/office/drawing/2014/main" val="3243457115"/>
                    </a:ext>
                  </a:extLst>
                </a:gridCol>
              </a:tblGrid>
              <a:tr h="748137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sng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15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R-E-S-P-E-C-T THE JUDGE &amp; ERR ON SIDE OF FORMALITY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sng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DON’T</a:t>
                      </a:r>
                      <a:r>
                        <a:rPr lang="en-US" sz="1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SPEAK/ACT INFORMALLY OR DISRESPECTFULLY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COURT IS SERIOUS SITUATION FOR ALL INVOLVED-ESPECIALLY CLIENT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2701471"/>
                  </a:ext>
                </a:extLst>
              </a:tr>
              <a:tr h="51808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Stand: judge enters/leaves, you speak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 or rise reluctantly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Standing shows basic respect 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5040192"/>
                  </a:ext>
                </a:extLst>
              </a:tr>
              <a:tr h="51808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words always: “Your Honor …”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Use: “Judge,” “Sir”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That’s just the script in this play!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79734183"/>
                  </a:ext>
                </a:extLst>
              </a:tr>
              <a:tr h="51808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“I am [name] and I represent [client]”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Assume everyone knows you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Respectful &amp; makes clear record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52730556"/>
                  </a:ext>
                </a:extLst>
              </a:tr>
              <a:tr h="51808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“May I” … approach, use podium, etc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 like you own the place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Clerk or judge might “correct” you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2848944"/>
                  </a:ext>
                </a:extLst>
              </a:tr>
              <a:tr h="748137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Firmly advocate your position to judge (e.g., on motion)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Interrupt/speak over judge or argue point with adversary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Conduct will anger judge, muddy record &amp; show inexperience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7975632"/>
                  </a:ext>
                </a:extLst>
              </a:tr>
              <a:tr h="51808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judge: “I respectfully disagree”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Never: “With </a:t>
                      </a:r>
                      <a:r>
                        <a:rPr lang="en-US" sz="1500" b="0" i="0" u="sng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due</a:t>
                      </a: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respect”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“All due respect” = little/no respect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2858730"/>
                  </a:ext>
                </a:extLst>
              </a:tr>
              <a:tr h="51808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words: “Thank you, Your Honor”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Express anger, frustration, disgust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anger judge &amp; worsen situation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68" marR="86268" marT="119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8116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22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832</Words>
  <Application>Microsoft Office PowerPoint</Application>
  <PresentationFormat>Custom</PresentationFormat>
  <Paragraphs>121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Identify these TV/movie litigators (and sidekicks) … and you may win a prize!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Differences in Courtroom Technology,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Vincent La Guardia Gambino</vt:lpstr>
      <vt:lpstr>PowerPoint Presentation</vt:lpstr>
      <vt:lpstr>Closing argument for the defense </vt:lpstr>
      <vt:lpstr>Cross-exam of Chutney Wyndham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for photos/clips</dc:title>
  <dc:creator>Leigh Woodruff</dc:creator>
  <cp:lastModifiedBy>Woodruff, Leigh</cp:lastModifiedBy>
  <cp:revision>28</cp:revision>
  <dcterms:created xsi:type="dcterms:W3CDTF">2019-01-06T23:56:54Z</dcterms:created>
  <dcterms:modified xsi:type="dcterms:W3CDTF">2019-02-20T21:04:48Z</dcterms:modified>
</cp:coreProperties>
</file>